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95" r:id="rId8"/>
    <p:sldId id="265" r:id="rId9"/>
    <p:sldId id="266" r:id="rId10"/>
    <p:sldId id="296" r:id="rId11"/>
    <p:sldId id="267" r:id="rId12"/>
    <p:sldId id="269" r:id="rId13"/>
    <p:sldId id="270" r:id="rId14"/>
    <p:sldId id="271" r:id="rId15"/>
    <p:sldId id="272" r:id="rId16"/>
    <p:sldId id="297" r:id="rId17"/>
    <p:sldId id="273" r:id="rId18"/>
    <p:sldId id="298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93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99AF022-E691-48E0-8275-BFF2F2F615E8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2CF2EF-4B1A-42C4-817D-34916F940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768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James B. Bennett</a:t>
            </a:r>
          </a:p>
          <a:p>
            <a:pPr algn="r"/>
            <a:r>
              <a:rPr lang="en-US" dirty="0" smtClean="0"/>
              <a:t>Santa Clara University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 and the 2016 Presidential Election</a:t>
            </a:r>
            <a:endParaRPr lang="en-US" dirty="0"/>
          </a:p>
        </p:txBody>
      </p:sp>
      <p:pic>
        <p:nvPicPr>
          <p:cNvPr id="4" name="Picture 2" descr="http://www.scu.edu/omc/upload/Horiz2_201_F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86400"/>
            <a:ext cx="1322659" cy="504343"/>
          </a:xfrm>
          <a:prstGeom prst="rect">
            <a:avLst/>
          </a:prstGeom>
          <a:noFill/>
        </p:spPr>
      </p:pic>
      <p:pic>
        <p:nvPicPr>
          <p:cNvPr id="5" name="Picture 4" descr="politics-reli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971800"/>
            <a:ext cx="2526911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9" name="Content Placeholder 8" descr="Democrats much more likely than Republicans to see Obama, Hillary Clinton as at least somewhat religious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8"/>
          <a:stretch>
            <a:fillRect/>
          </a:stretch>
        </p:blipFill>
        <p:spPr bwMode="auto">
          <a:xfrm>
            <a:off x="1981200" y="1905000"/>
            <a:ext cx="4761456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4" name="Content Placeholder 3" descr="PF_2016.07.13_religionpolitics-00-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9931" r="50256" b="1736"/>
          <a:stretch>
            <a:fillRect/>
          </a:stretch>
        </p:blipFill>
        <p:spPr>
          <a:xfrm>
            <a:off x="3048000" y="1676400"/>
            <a:ext cx="3124200" cy="4575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3657600"/>
            <a:ext cx="6480174" cy="1673225"/>
          </a:xfrm>
        </p:spPr>
        <p:txBody>
          <a:bodyPr/>
          <a:lstStyle/>
          <a:p>
            <a:r>
              <a:rPr lang="en-US" dirty="0" smtClean="0"/>
              <a:t>Changing Demographics</a:t>
            </a:r>
          </a:p>
          <a:p>
            <a:endParaRPr lang="en-US" dirty="0" smtClean="0"/>
          </a:p>
          <a:p>
            <a:r>
              <a:rPr lang="en-US" dirty="0" smtClean="0"/>
              <a:t>Voting by Religious Tradition</a:t>
            </a:r>
          </a:p>
          <a:p>
            <a:endParaRPr lang="en-US" dirty="0" smtClean="0"/>
          </a:p>
          <a:p>
            <a:r>
              <a:rPr lang="en-US" dirty="0" smtClean="0"/>
              <a:t>2016 Trends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Faith of the Voters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Faith of the Voters: Changing Demographics</a:t>
            </a:r>
            <a:endParaRPr lang="en-US" dirty="0"/>
          </a:p>
        </p:txBody>
      </p:sp>
      <p:pic>
        <p:nvPicPr>
          <p:cNvPr id="7" name="Content Placeholder 6" descr="PR_15.05.12_RLS-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8087"/>
          <a:stretch>
            <a:fillRect/>
          </a:stretch>
        </p:blipFill>
        <p:spPr>
          <a:xfrm>
            <a:off x="228600" y="1524000"/>
            <a:ext cx="4202243" cy="4419600"/>
          </a:xfrm>
        </p:spPr>
      </p:pic>
      <p:pic>
        <p:nvPicPr>
          <p:cNvPr id="9" name="Content Placeholder 8" descr="PR_15.05.12_RLS-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1414"/>
          <a:stretch>
            <a:fillRect/>
          </a:stretch>
        </p:blipFill>
        <p:spPr>
          <a:xfrm>
            <a:off x="4724400" y="1600200"/>
            <a:ext cx="412793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Faith of the Voters: Changing Demographics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9" t="18185" r="3002" b="36207"/>
          <a:stretch/>
        </p:blipFill>
        <p:spPr>
          <a:xfrm>
            <a:off x="1600200" y="1905000"/>
            <a:ext cx="5710317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Faith of the Voters: Changing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Catholics in America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31.7% of American adults were raised Catholic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41% of these no longer identify with Catholicism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Meaning 12.9% of Americans are former Catholics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Only 2% of Americans have converted to Catholicism from another religious tradition</a:t>
            </a:r>
          </a:p>
          <a:p>
            <a:pPr lvl="2"/>
            <a:r>
              <a:rPr lang="en-US" dirty="0" smtClean="0"/>
              <a:t>Most lopsided ratio of losses to gains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Faith of the Voters: Changing Demographics</a:t>
            </a:r>
            <a:endParaRPr lang="en-US" dirty="0"/>
          </a:p>
        </p:txBody>
      </p:sp>
      <p:pic>
        <p:nvPicPr>
          <p:cNvPr id="4" name="Content Placeholder 3" descr="chart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Faith of the Voters: Changing Demographics</a:t>
            </a:r>
            <a:endParaRPr lang="en-US" dirty="0"/>
          </a:p>
        </p:txBody>
      </p:sp>
      <p:pic>
        <p:nvPicPr>
          <p:cNvPr id="4" name="Content Placeholder 3" descr="USregio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895600"/>
            <a:ext cx="5079365" cy="3123810"/>
          </a:xfrm>
        </p:spPr>
      </p:pic>
      <p:sp>
        <p:nvSpPr>
          <p:cNvPr id="5" name="TextBox 4"/>
          <p:cNvSpPr txBox="1"/>
          <p:nvPr/>
        </p:nvSpPr>
        <p:spPr>
          <a:xfrm>
            <a:off x="2133600" y="1600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Rise of the </a:t>
            </a:r>
            <a:r>
              <a:rPr lang="en-US" sz="3200" dirty="0" err="1" smtClean="0"/>
              <a:t>Nones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29400" y="2286000"/>
            <a:ext cx="838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0" y="4953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71600" y="4419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43400" y="2743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+7%</a:t>
            </a:r>
          </a:p>
          <a:p>
            <a:r>
              <a:rPr lang="en-US" dirty="0" smtClean="0"/>
              <a:t>(28% of total)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480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+6%</a:t>
            </a:r>
          </a:p>
          <a:p>
            <a:r>
              <a:rPr lang="en-US" dirty="0" smtClean="0"/>
              <a:t>(19% of total)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2362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+6%</a:t>
            </a:r>
          </a:p>
          <a:p>
            <a:r>
              <a:rPr lang="en-US" dirty="0" smtClean="0"/>
              <a:t>22% of total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198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+9%</a:t>
            </a:r>
          </a:p>
          <a:p>
            <a:r>
              <a:rPr lang="en-US" dirty="0" smtClean="0"/>
              <a:t>(25% of total)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Faith of the Voters: Changing Demographics</a:t>
            </a:r>
            <a:endParaRPr lang="en-US" dirty="0"/>
          </a:p>
        </p:txBody>
      </p:sp>
      <p:pic>
        <p:nvPicPr>
          <p:cNvPr id="7" name="Content Placeholder 6" descr="PR_15.05.12_RLS-0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58087"/>
          <a:stretch>
            <a:fillRect/>
          </a:stretch>
        </p:blipFill>
        <p:spPr>
          <a:xfrm>
            <a:off x="228600" y="1524000"/>
            <a:ext cx="4202243" cy="4419600"/>
          </a:xfrm>
        </p:spPr>
      </p:pic>
      <p:pic>
        <p:nvPicPr>
          <p:cNvPr id="9" name="Content Placeholder 8" descr="PR_15.05.12_RLS-0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1414"/>
          <a:stretch>
            <a:fillRect/>
          </a:stretch>
        </p:blipFill>
        <p:spPr>
          <a:xfrm>
            <a:off x="4724400" y="1600200"/>
            <a:ext cx="4127938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2362200" cy="205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Faith of the Voters:</a:t>
            </a:r>
            <a:br>
              <a:rPr lang="en-US" sz="2800" dirty="0" smtClean="0"/>
            </a:br>
            <a:r>
              <a:rPr lang="en-US" sz="2800" dirty="0" smtClean="0"/>
              <a:t>Voting Patterns by Affiliation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838201"/>
            <a:ext cx="2133600" cy="304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" name="Content Placeholder 3" descr="FT_16.02.22_religionPoliticalAffiliation_640px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1" y="524353"/>
            <a:ext cx="4038600" cy="5843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the 2016 Presidential Election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Religious Identity of the Candidates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Religious Identity of Voters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Recent Developments &amp;Religious Issues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13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Faith of the Voters:</a:t>
            </a:r>
            <a:br>
              <a:rPr lang="en-US" sz="2800" dirty="0" smtClean="0"/>
            </a:br>
            <a:r>
              <a:rPr lang="en-US" sz="2800" dirty="0" smtClean="0"/>
              <a:t>Voting Patterns by Affiliation</a:t>
            </a:r>
            <a:endParaRPr lang="en-US" sz="2800" dirty="0"/>
          </a:p>
        </p:txBody>
      </p:sp>
      <p:pic>
        <p:nvPicPr>
          <p:cNvPr id="4" name="Content Placeholder 3" descr="Reagan NA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362200"/>
            <a:ext cx="4711909" cy="3124200"/>
          </a:xfrm>
        </p:spPr>
      </p:pic>
      <p:sp>
        <p:nvSpPr>
          <p:cNvPr id="5" name="TextBox 4"/>
          <p:cNvSpPr txBox="1"/>
          <p:nvPr/>
        </p:nvSpPr>
        <p:spPr>
          <a:xfrm>
            <a:off x="381000" y="251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Evangelicals and Republicans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Faith of the Voters: 2016 Trends</a:t>
            </a:r>
            <a:endParaRPr lang="en-US" dirty="0"/>
          </a:p>
        </p:txBody>
      </p:sp>
      <p:pic>
        <p:nvPicPr>
          <p:cNvPr id="4" name="Content Placeholder 3" descr="PF_16.07.13_religionpolitics_trumpSupport640p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85253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Faith of the Voters: 2016 Trends</a:t>
            </a:r>
            <a:endParaRPr lang="en-US" dirty="0"/>
          </a:p>
        </p:txBody>
      </p:sp>
      <p:pic>
        <p:nvPicPr>
          <p:cNvPr id="4" name="Content Placeholder 3" descr="PF_16.07.13_religionpolitics_evangOpposition640p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8021214" cy="4173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Faith of the Voters: 2016 Trends</a:t>
            </a:r>
            <a:endParaRPr lang="en-US" dirty="0"/>
          </a:p>
        </p:txBody>
      </p:sp>
      <p:pic>
        <p:nvPicPr>
          <p:cNvPr id="4" name="Content Placeholder 3" descr="nones-social-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3404038" cy="5135302"/>
          </a:xfrm>
        </p:spPr>
      </p:pic>
      <p:sp>
        <p:nvSpPr>
          <p:cNvPr id="5" name="TextBox 4"/>
          <p:cNvSpPr txBox="1"/>
          <p:nvPr/>
        </p:nvSpPr>
        <p:spPr>
          <a:xfrm>
            <a:off x="304800" y="1981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Nones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Faith of the Voters: 2016 Trends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792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“Donald Trump has a Massive Catholic Problem”</a:t>
            </a:r>
          </a:p>
          <a:p>
            <a:pPr algn="r"/>
            <a:r>
              <a:rPr lang="en-US" sz="2000" b="1" dirty="0" smtClean="0">
                <a:latin typeface="Old English Text MT" pitchFamily="66" charset="0"/>
              </a:rPr>
              <a:t>The Washington Post</a:t>
            </a:r>
          </a:p>
          <a:p>
            <a:pPr algn="r"/>
            <a:r>
              <a:rPr lang="en-US" sz="2000" b="1" dirty="0" smtClean="0">
                <a:latin typeface="Old English Text MT" pitchFamily="66" charset="0"/>
              </a:rPr>
              <a:t>August 30, 2016</a:t>
            </a:r>
            <a:endParaRPr lang="en-US" sz="2000" b="1" dirty="0">
              <a:latin typeface="Old English Text MT" pitchFamily="66" charset="0"/>
            </a:endParaRPr>
          </a:p>
        </p:txBody>
      </p:sp>
      <p:pic>
        <p:nvPicPr>
          <p:cNvPr id="7" name="Picture 6" descr="catholic-vote3.jpg"/>
          <p:cNvPicPr>
            <a:picLocks noChangeAspect="1"/>
          </p:cNvPicPr>
          <p:nvPr/>
        </p:nvPicPr>
        <p:blipFill>
          <a:blip r:embed="rId2" cstate="print"/>
          <a:srcRect b="80547"/>
          <a:stretch>
            <a:fillRect/>
          </a:stretch>
        </p:blipFill>
        <p:spPr>
          <a:xfrm>
            <a:off x="0" y="4419600"/>
            <a:ext cx="9115412" cy="90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Faith of the Voters: 2016 Trends</a:t>
            </a:r>
            <a:endParaRPr lang="en-US" dirty="0"/>
          </a:p>
        </p:txBody>
      </p:sp>
      <p:pic>
        <p:nvPicPr>
          <p:cNvPr id="4" name="Content Placeholder 3" descr="PF_2016.07.13_religionpolitics-01-0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600200"/>
            <a:ext cx="4953000" cy="4835071"/>
          </a:xfrm>
        </p:spPr>
      </p:pic>
      <p:sp>
        <p:nvSpPr>
          <p:cNvPr id="6" name="TextBox 5"/>
          <p:cNvSpPr txBox="1"/>
          <p:nvPr/>
        </p:nvSpPr>
        <p:spPr>
          <a:xfrm>
            <a:off x="381000" y="2286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Closing the God Gap: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Faith of the Voters: 2016 Trends</a:t>
            </a:r>
            <a:endParaRPr lang="en-US" dirty="0"/>
          </a:p>
        </p:txBody>
      </p:sp>
      <p:pic>
        <p:nvPicPr>
          <p:cNvPr id="4" name="Content Placeholder 3" descr="PF_16.07.13_religionpolitics_whiteEvang640p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5285792" cy="517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Faith of the Voters: 2016 Trends</a:t>
            </a:r>
            <a:endParaRPr lang="en-US" dirty="0"/>
          </a:p>
        </p:txBody>
      </p:sp>
      <p:pic>
        <p:nvPicPr>
          <p:cNvPr id="4" name="Content Placeholder 3" descr="PF_16.07.13_religionpolitics_whiteEvangTrump640p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7175"/>
            <a:ext cx="5996007" cy="533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2362200" cy="1524000"/>
          </a:xfrm>
        </p:spPr>
        <p:txBody>
          <a:bodyPr/>
          <a:lstStyle/>
          <a:p>
            <a:r>
              <a:rPr lang="en-US" dirty="0" smtClean="0"/>
              <a:t>Religion and the 2016 Presidential 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971800"/>
            <a:ext cx="2362200" cy="3154363"/>
          </a:xfrm>
        </p:spPr>
        <p:txBody>
          <a:bodyPr/>
          <a:lstStyle/>
          <a:p>
            <a:r>
              <a:rPr lang="en-US" dirty="0" smtClean="0"/>
              <a:t>Key Sources</a:t>
            </a:r>
            <a:endParaRPr lang="en-US" dirty="0"/>
          </a:p>
        </p:txBody>
      </p:sp>
      <p:pic>
        <p:nvPicPr>
          <p:cNvPr id="6" name="Picture 5" descr="pewforum1-300x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1"/>
            <a:ext cx="2438400" cy="1763776"/>
          </a:xfrm>
          <a:prstGeom prst="rect">
            <a:avLst/>
          </a:prstGeom>
        </p:spPr>
      </p:pic>
      <p:pic>
        <p:nvPicPr>
          <p:cNvPr id="7" name="Picture 6" descr="Prri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743200"/>
            <a:ext cx="2557054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ewforum.org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rri.org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8768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James B. Bennett</a:t>
            </a:r>
          </a:p>
          <a:p>
            <a:pPr algn="r"/>
            <a:r>
              <a:rPr lang="en-US" dirty="0" smtClean="0"/>
              <a:t>Santa Clara University</a:t>
            </a:r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 and the 2016 Presidential Election</a:t>
            </a:r>
            <a:endParaRPr lang="en-US" dirty="0"/>
          </a:p>
        </p:txBody>
      </p:sp>
      <p:pic>
        <p:nvPicPr>
          <p:cNvPr id="4" name="Picture 2" descr="http://www.scu.edu/omc/upload/Horiz2_201_F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86400"/>
            <a:ext cx="1322659" cy="504343"/>
          </a:xfrm>
          <a:prstGeom prst="rect">
            <a:avLst/>
          </a:prstGeom>
          <a:noFill/>
        </p:spPr>
      </p:pic>
      <p:pic>
        <p:nvPicPr>
          <p:cNvPr id="5" name="Picture 4" descr="politics-reli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971800"/>
            <a:ext cx="2526911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68426" y="3505200"/>
            <a:ext cx="6480174" cy="911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5" name="Picture 4" descr="51Hgk-m++7L._AC_US16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971800"/>
            <a:ext cx="2438400" cy="2438400"/>
          </a:xfrm>
          <a:prstGeom prst="rect">
            <a:avLst/>
          </a:prstGeom>
        </p:spPr>
      </p:pic>
      <p:pic>
        <p:nvPicPr>
          <p:cNvPr id="6" name="Picture 5" descr="51Lvk+8JusL._AC_US16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2200" y="3048000"/>
            <a:ext cx="2362200" cy="2362200"/>
          </a:xfrm>
          <a:prstGeom prst="rect">
            <a:avLst/>
          </a:prstGeom>
        </p:spPr>
      </p:pic>
      <p:pic>
        <p:nvPicPr>
          <p:cNvPr id="7" name="Picture 6" descr="51rIrT+HYSL._AC_US16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0480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5" name="Picture 4" descr="2502535352_8703e5cac1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505200"/>
            <a:ext cx="4078310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“no religious test shall ever be required as a Qualification to any office or public trust under the United States</a:t>
            </a:r>
            <a:r>
              <a:rPr lang="en-US" sz="2800" dirty="0" smtClean="0"/>
              <a:t>.”</a:t>
            </a:r>
          </a:p>
          <a:p>
            <a:pPr algn="r"/>
            <a:r>
              <a:rPr lang="en-US" sz="2800" dirty="0" smtClean="0"/>
              <a:t>U.S. Constitution, (Article VI, section 3)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6" name="Content Placeholder 5" descr="PF_16.01.26_ReligionPolitics_trumpReligious420p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752600"/>
            <a:ext cx="5218906" cy="4137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7" name="Content Placeholder 6" descr="PF_16.01.26_ReligionPolitics_losingReligion310px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6133306" cy="5048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5" name="Content Placeholder 4" descr="morality not mat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5380" y="1527175"/>
            <a:ext cx="485672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4" name="Content Placeholder 3" descr="church_photo-18726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438400"/>
            <a:ext cx="3466342" cy="3050381"/>
          </a:xfrm>
        </p:spPr>
      </p:pic>
      <p:pic>
        <p:nvPicPr>
          <p:cNvPr id="6" name="Content Placeholder 5" descr="140423174920-jones-clinton-05-story-t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8846" r="28846"/>
          <a:stretch>
            <a:fillRect/>
          </a:stretch>
        </p:blipFill>
        <p:spPr>
          <a:xfrm>
            <a:off x="5410200" y="1752600"/>
            <a:ext cx="2895600" cy="3923868"/>
          </a:xfrm>
        </p:spPr>
      </p:pic>
      <p:sp>
        <p:nvSpPr>
          <p:cNvPr id="7" name="TextBox 6"/>
          <p:cNvSpPr txBox="1"/>
          <p:nvPr/>
        </p:nvSpPr>
        <p:spPr>
          <a:xfrm>
            <a:off x="533400" y="5562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Park Ridge United Methodist Church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791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Rev. Don Jones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Candidate’s Faith</a:t>
            </a:r>
            <a:endParaRPr lang="en-US" dirty="0"/>
          </a:p>
        </p:txBody>
      </p:sp>
      <p:pic>
        <p:nvPicPr>
          <p:cNvPr id="7" name="Content Placeholder 6" descr="7828129792_f8b4602418_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  <p:sp>
        <p:nvSpPr>
          <p:cNvPr id="8" name="TextBox 7"/>
          <p:cNvSpPr txBox="1"/>
          <p:nvPr/>
        </p:nvSpPr>
        <p:spPr>
          <a:xfrm>
            <a:off x="1524000" y="6096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Foundry United Methodist Church, Washington, D.C.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432</TotalTime>
  <Words>378</Words>
  <Application>Microsoft Office PowerPoint</Application>
  <PresentationFormat>On-screen Show (4:3)</PresentationFormat>
  <Paragraphs>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Religion and the 2016 Presidential Election</vt:lpstr>
      <vt:lpstr>Religion and the 2016 Presidential Election</vt:lpstr>
      <vt:lpstr>The Candidate’s Faith</vt:lpstr>
      <vt:lpstr>The Candidate’s Faith</vt:lpstr>
      <vt:lpstr>The Candidate’s Faith</vt:lpstr>
      <vt:lpstr>The Candidate’s Faith</vt:lpstr>
      <vt:lpstr>The Candidate’s Faith</vt:lpstr>
      <vt:lpstr>The Candidate’s Faith</vt:lpstr>
      <vt:lpstr>The Candidate’s Faith</vt:lpstr>
      <vt:lpstr>The Candidate’s Faith</vt:lpstr>
      <vt:lpstr>The Candidate’s Faith</vt:lpstr>
      <vt:lpstr>The Faith of the Voters</vt:lpstr>
      <vt:lpstr>The Faith of the Voters: Changing Demographics</vt:lpstr>
      <vt:lpstr>The Faith of the Voters: Changing Demographics</vt:lpstr>
      <vt:lpstr>The Faith of the Voters: Changing Demographics</vt:lpstr>
      <vt:lpstr>The Faith of the Voters: Changing Demographics</vt:lpstr>
      <vt:lpstr>The Faith of the Voters: Changing Demographics</vt:lpstr>
      <vt:lpstr>The Faith of the Voters: Changing Demographics</vt:lpstr>
      <vt:lpstr>The Faith of the Voters: Voting Patterns by Affiliation</vt:lpstr>
      <vt:lpstr>The Faith of the Voters: Voting Patterns by Affiliation</vt:lpstr>
      <vt:lpstr>The Faith of the Voters: 2016 Trends</vt:lpstr>
      <vt:lpstr>The Faith of the Voters: 2016 Trends</vt:lpstr>
      <vt:lpstr>The Faith of the Voters: 2016 Trends</vt:lpstr>
      <vt:lpstr>The Faith of the Voters: 2016 Trends</vt:lpstr>
      <vt:lpstr>The Faith of the Voters: 2016 Trends</vt:lpstr>
      <vt:lpstr>The Faith of the Voters: 2016 Trends</vt:lpstr>
      <vt:lpstr>The Faith of the Voters: 2016 Trends</vt:lpstr>
      <vt:lpstr>Religion and the 2016 Presidential Election</vt:lpstr>
      <vt:lpstr>Religion and the 2016 Presidential Election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the 2016 Presidential Election</dc:title>
  <dc:creator>Jim</dc:creator>
  <cp:lastModifiedBy>Linda</cp:lastModifiedBy>
  <cp:revision>32</cp:revision>
  <dcterms:created xsi:type="dcterms:W3CDTF">2016-09-12T00:15:05Z</dcterms:created>
  <dcterms:modified xsi:type="dcterms:W3CDTF">2016-10-28T23:37:11Z</dcterms:modified>
</cp:coreProperties>
</file>